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6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40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5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60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8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4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7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0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5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3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5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FA69-85A4-4597-BC24-B96085F5B0A3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pinner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rst4magnets.com/tech-centre-i61/information-and-articles-i70/neodymium-magnet-information-i82/grades-of-neodymium-magnets-i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A281-88E8-4C19-A032-B22C579DF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10. Magnetické ložisko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B7BA-F7D5-4E56-82E0-D6D9D23AB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František Kundracik</a:t>
            </a:r>
          </a:p>
          <a:p>
            <a:r>
              <a:rPr lang="sk-SK" sz="2400" dirty="0"/>
              <a:t>Katedra experimentálnej fyziky FMFI UK v Bratislave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219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10. Magnetické ložisko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8" y="2023783"/>
            <a:ext cx="6361113" cy="4391408"/>
          </a:xfrm>
        </p:spPr>
        <p:txBody>
          <a:bodyPr>
            <a:normAutofit/>
          </a:bodyPr>
          <a:lstStyle/>
          <a:p>
            <a:r>
              <a:rPr lang="sk-SK" sz="2400" dirty="0"/>
              <a:t>Na konce viacerých identických „</a:t>
            </a:r>
            <a:r>
              <a:rPr lang="sk-SK" sz="2400" dirty="0" err="1">
                <a:solidFill>
                  <a:srgbClr val="00B0F0"/>
                </a:solidFill>
              </a:rPr>
              <a:t>fidget</a:t>
            </a:r>
            <a:r>
              <a:rPr lang="sk-SK" sz="2400" dirty="0">
                <a:solidFill>
                  <a:srgbClr val="00B0F0"/>
                </a:solidFill>
              </a:rPr>
              <a:t> </a:t>
            </a:r>
            <a:r>
              <a:rPr lang="sk-SK" sz="2400" dirty="0" err="1">
                <a:solidFill>
                  <a:srgbClr val="00B0F0"/>
                </a:solidFill>
              </a:rPr>
              <a:t>spinnerov</a:t>
            </a:r>
            <a:r>
              <a:rPr lang="sk-SK" sz="2400" dirty="0"/>
              <a:t>“ upevnite </a:t>
            </a:r>
            <a:r>
              <a:rPr lang="sk-SK" sz="2400" dirty="0" err="1">
                <a:solidFill>
                  <a:srgbClr val="00B0F0"/>
                </a:solidFill>
              </a:rPr>
              <a:t>neodýmové</a:t>
            </a:r>
            <a:r>
              <a:rPr lang="sk-SK" sz="2400" dirty="0">
                <a:solidFill>
                  <a:srgbClr val="00B0F0"/>
                </a:solidFill>
              </a:rPr>
              <a:t> magnety</a:t>
            </a:r>
            <a:r>
              <a:rPr lang="sk-SK" sz="2400" dirty="0"/>
              <a:t>. Ak ich umiestnite vedľa seba a roztočíte jeden „</a:t>
            </a:r>
            <a:r>
              <a:rPr lang="sk-SK" sz="2400" dirty="0" err="1"/>
              <a:t>spinner</a:t>
            </a:r>
            <a:r>
              <a:rPr lang="sk-SK" sz="2400" dirty="0"/>
              <a:t>“, ostatné začnú </a:t>
            </a:r>
            <a:r>
              <a:rPr lang="sk-SK" sz="2400" dirty="0">
                <a:solidFill>
                  <a:srgbClr val="00B0F0"/>
                </a:solidFill>
              </a:rPr>
              <a:t>rotovať</a:t>
            </a:r>
            <a:r>
              <a:rPr lang="sk-SK" sz="2400" dirty="0"/>
              <a:t> výlučne </a:t>
            </a:r>
            <a:r>
              <a:rPr lang="sk-SK" sz="2400" dirty="0">
                <a:solidFill>
                  <a:srgbClr val="00B0F0"/>
                </a:solidFill>
              </a:rPr>
              <a:t>vplyvom magnetického poľa</a:t>
            </a:r>
            <a:r>
              <a:rPr lang="sk-SK" sz="2400" dirty="0"/>
              <a:t>. Preskúmajte a vysvetlite tento jav.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4F59C-EB2D-45DC-B4A5-96D655B5A6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3878" y="1619624"/>
            <a:ext cx="4524374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10. Magnetické ložisko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8" y="2023783"/>
            <a:ext cx="6361113" cy="4391408"/>
          </a:xfrm>
        </p:spPr>
        <p:txBody>
          <a:bodyPr>
            <a:normAutofit/>
          </a:bodyPr>
          <a:lstStyle/>
          <a:p>
            <a:r>
              <a:rPr lang="sk-SK" sz="2400" dirty="0"/>
              <a:t>Demonštrácia javu – </a:t>
            </a:r>
            <a:r>
              <a:rPr lang="sk-SK" sz="2400" dirty="0">
                <a:solidFill>
                  <a:srgbClr val="00B0F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sk-SK" sz="2400" dirty="0">
              <a:solidFill>
                <a:srgbClr val="00B0F0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Otázky: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Ako to funguje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Aký najväčší krútiaci moment možno preniesť bez mechanického dotyku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Aké javy nastávajú, </a:t>
            </a:r>
            <a:r>
              <a:rPr lang="sk-SK" sz="2200">
                <a:solidFill>
                  <a:schemeClr val="tx1"/>
                </a:solidFill>
              </a:rPr>
              <a:t>ak je </a:t>
            </a:r>
            <a:r>
              <a:rPr lang="sk-SK" sz="2200" dirty="0">
                <a:solidFill>
                  <a:schemeClr val="tx1"/>
                </a:solidFill>
              </a:rPr>
              <a:t>magnetická väzba slabá?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55E23-1818-4555-8599-3175427B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53" y="1149173"/>
            <a:ext cx="4087693" cy="53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Sila medzi magnetmi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8" y="2023783"/>
            <a:ext cx="10684342" cy="4391408"/>
          </a:xfrm>
        </p:spPr>
        <p:txBody>
          <a:bodyPr>
            <a:normAutofit/>
          </a:bodyPr>
          <a:lstStyle/>
          <a:p>
            <a:r>
              <a:rPr lang="sk-SK" sz="2400" dirty="0"/>
              <a:t>Najjednoduchšie je zmerať ju silomerom</a:t>
            </a:r>
          </a:p>
          <a:p>
            <a:r>
              <a:rPr lang="sk-SK" sz="2400" dirty="0">
                <a:solidFill>
                  <a:schemeClr val="tx1"/>
                </a:solidFill>
              </a:rPr>
              <a:t>Zmerať závislosť od vzdialenosti medzi magnetmi</a:t>
            </a:r>
            <a:endParaRPr lang="sk-SK" sz="2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C8A26-C813-4A83-8F05-BC2E21A1A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18357" r="10878" b="16186"/>
          <a:stretch/>
        </p:blipFill>
        <p:spPr>
          <a:xfrm>
            <a:off x="3899647" y="3630705"/>
            <a:ext cx="4708220" cy="25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Sila medzi magnetmi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435" y="1703944"/>
                <a:ext cx="10099394" cy="4391408"/>
              </a:xfrm>
            </p:spPr>
            <p:txBody>
              <a:bodyPr>
                <a:normAutofit/>
              </a:bodyPr>
              <a:lstStyle/>
              <a:p>
                <a:r>
                  <a:rPr lang="sk-SK" sz="2400" dirty="0"/>
                  <a:t>Dá sa aj vypočítať</a:t>
                </a:r>
              </a:p>
              <a:p>
                <a:r>
                  <a:rPr lang="sk-SK" sz="2400" dirty="0">
                    <a:solidFill>
                      <a:schemeClr val="tx1"/>
                    </a:solidFill>
                  </a:rPr>
                  <a:t>Magnet vytvára rovnaké pole, ako prúd tečúci po jeho povrchu</a:t>
                </a:r>
              </a:p>
              <a:p>
                <a:r>
                  <a:rPr lang="sk-SK" sz="2400" dirty="0">
                    <a:solidFill>
                      <a:schemeClr val="tx1"/>
                    </a:solidFill>
                  </a:rPr>
                  <a:t>Magnetické pole B na povrchu (v strede čela) je štandardným údajom o magnete: </a:t>
                </a:r>
                <a:br>
                  <a:rPr lang="sk-SK" sz="2400" dirty="0">
                    <a:solidFill>
                      <a:schemeClr val="tx1"/>
                    </a:solidFill>
                  </a:rPr>
                </a:br>
                <a:r>
                  <a:rPr lang="en-GB" sz="2400" dirty="0">
                    <a:solidFill>
                      <a:srgbClr val="00B0F0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Grades Of Neodymium Magnets | First4magnets.com</a:t>
                </a:r>
                <a:r>
                  <a:rPr lang="sk-SK" sz="2400" dirty="0">
                    <a:solidFill>
                      <a:srgbClr val="00B0F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k-SK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sk-SK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sk-SK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k-SK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sk-SK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sk-SK" sz="2800" dirty="0">
                    <a:solidFill>
                      <a:schemeClr val="tx1"/>
                    </a:solidFill>
                  </a:rPr>
                  <a:t>, </a:t>
                </a:r>
                <a:r>
                  <a:rPr lang="sk-SK" sz="2400" i="1" dirty="0">
                    <a:solidFill>
                      <a:schemeClr val="tx1"/>
                    </a:solidFill>
                  </a:rPr>
                  <a:t>R</a:t>
                </a:r>
                <a:r>
                  <a:rPr lang="sk-SK" sz="2400" dirty="0">
                    <a:solidFill>
                      <a:schemeClr val="tx1"/>
                    </a:solidFill>
                  </a:rPr>
                  <a:t>-polomer magnetu</a:t>
                </a:r>
              </a:p>
              <a:p>
                <a:r>
                  <a:rPr lang="sk-SK" sz="2400" dirty="0">
                    <a:solidFill>
                      <a:schemeClr val="tx1"/>
                    </a:solidFill>
                  </a:rPr>
                  <a:t>Výpočet poľa od kruhového závitu</a:t>
                </a:r>
                <a:br>
                  <a:rPr lang="sk-SK" sz="2400" dirty="0">
                    <a:solidFill>
                      <a:schemeClr val="tx1"/>
                    </a:solidFill>
                  </a:rPr>
                </a:br>
                <a:r>
                  <a:rPr lang="sk-SK" sz="2400" dirty="0">
                    <a:solidFill>
                      <a:schemeClr val="tx1"/>
                    </a:solidFill>
                  </a:rPr>
                  <a:t>sa dá nájsť v literatúre</a:t>
                </a:r>
              </a:p>
              <a:p>
                <a:r>
                  <a:rPr lang="sk-SK" sz="2400" dirty="0">
                    <a:solidFill>
                      <a:schemeClr val="tx1"/>
                    </a:solidFill>
                  </a:rPr>
                  <a:t>Sila – druhý prúd v poli B prvého prúdu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35" y="1703944"/>
                <a:ext cx="10099394" cy="4391408"/>
              </a:xfrm>
              <a:blipFill>
                <a:blip r:embed="rId3"/>
                <a:stretch>
                  <a:fillRect l="-483" t="-1111" r="-1207" b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AA0688-C5F3-4E65-A5B3-33021AA66B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72" y="3597089"/>
            <a:ext cx="4548276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Maximálny krútiaci moment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0545F8-6912-4E73-8EF0-834E8BF3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0" y="1548793"/>
            <a:ext cx="6462864" cy="4760119"/>
          </a:xfrm>
        </p:spPr>
      </p:pic>
    </p:spTree>
    <p:extLst>
      <p:ext uri="{BB962C8B-B14F-4D97-AF65-F5344CB8AC3E}">
        <p14:creationId xmlns:p14="http://schemas.microsoft.com/office/powerpoint/2010/main" val="13474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Efekty pri slabej väzbe </a:t>
            </a:r>
            <a:br>
              <a:rPr lang="sk-SK" dirty="0"/>
            </a:br>
            <a:r>
              <a:rPr lang="sk-SK" dirty="0"/>
              <a:t>(vzdialené </a:t>
            </a:r>
            <a:r>
              <a:rPr lang="sk-SK" dirty="0" err="1"/>
              <a:t>spinnery</a:t>
            </a:r>
            <a:r>
              <a:rPr lang="sk-SK" dirty="0"/>
              <a:t>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435" y="2138082"/>
                <a:ext cx="10099394" cy="4518212"/>
              </a:xfrm>
            </p:spPr>
            <p:txBody>
              <a:bodyPr>
                <a:normAutofit/>
              </a:bodyPr>
              <a:lstStyle/>
              <a:p>
                <a:r>
                  <a:rPr lang="sk-SK" sz="2400" dirty="0"/>
                  <a:t>Pokúsiť sa kvalitatívne vysvetliť periodický prenos energie (efekt podobný ako pri viazaných oscilátoroch)</a:t>
                </a:r>
              </a:p>
              <a:p>
                <a:r>
                  <a:rPr lang="sk-SK" sz="2400" dirty="0"/>
                  <a:t>Detailne skúmať asi iba numericky:</a:t>
                </a:r>
              </a:p>
              <a:p>
                <a:pPr lvl="1"/>
                <a:r>
                  <a:rPr lang="sk-SK" sz="2200" dirty="0">
                    <a:solidFill>
                      <a:schemeClr val="tx1"/>
                    </a:solidFill>
                  </a:rPr>
                  <a:t>Zahrnúť sily medzi všetkými dvojicami magnetov</a:t>
                </a:r>
              </a:p>
              <a:p>
                <a:pPr lvl="1"/>
                <a:r>
                  <a:rPr lang="sk-SK" sz="2200" dirty="0">
                    <a:solidFill>
                      <a:schemeClr val="tx1"/>
                    </a:solidFill>
                  </a:rPr>
                  <a:t>Vypočítať momenty síl </a:t>
                </a:r>
                <a:r>
                  <a:rPr lang="sk-SK" sz="2200" i="1" dirty="0">
                    <a:solidFill>
                      <a:schemeClr val="tx1"/>
                    </a:solidFill>
                  </a:rPr>
                  <a:t>M</a:t>
                </a:r>
                <a:r>
                  <a:rPr lang="sk-SK" sz="2200" dirty="0">
                    <a:solidFill>
                      <a:schemeClr val="tx1"/>
                    </a:solidFill>
                  </a:rPr>
                  <a:t> pôsobiace na </a:t>
                </a:r>
                <a:r>
                  <a:rPr lang="sk-SK" sz="2200" dirty="0" err="1">
                    <a:solidFill>
                      <a:schemeClr val="tx1"/>
                    </a:solidFill>
                  </a:rPr>
                  <a:t>spinnery</a:t>
                </a:r>
                <a:r>
                  <a:rPr lang="sk-SK" sz="2200" dirty="0">
                    <a:solidFill>
                      <a:schemeClr val="tx1"/>
                    </a:solidFill>
                  </a:rPr>
                  <a:t> od jednotlivých síl</a:t>
                </a:r>
              </a:p>
              <a:p>
                <a:pPr lvl="1"/>
                <a:r>
                  <a:rPr lang="sk-SK" sz="2200" dirty="0">
                    <a:solidFill>
                      <a:schemeClr val="tx1"/>
                    </a:solidFill>
                  </a:rPr>
                  <a:t>Moment zotrvačnosti </a:t>
                </a:r>
                <a:r>
                  <a:rPr lang="sk-SK" sz="2200" i="1" dirty="0">
                    <a:solidFill>
                      <a:schemeClr val="tx1"/>
                    </a:solidFill>
                  </a:rPr>
                  <a:t>I</a:t>
                </a:r>
                <a:r>
                  <a:rPr lang="sk-SK" sz="2200" dirty="0">
                    <a:solidFill>
                      <a:schemeClr val="tx1"/>
                    </a:solidFill>
                  </a:rPr>
                  <a:t> a výsledný moment sily určujú uhlové zrýchlenie</a:t>
                </a:r>
                <a:br>
                  <a:rPr lang="sk-SK" sz="22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k-SK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sk-SK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nary>
                      </m:num>
                      <m:den>
                        <m:r>
                          <a:rPr lang="sk-SK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sk-SK" sz="2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sk-SK" sz="2200" dirty="0">
                    <a:solidFill>
                      <a:schemeClr val="tx1"/>
                    </a:solidFill>
                  </a:rPr>
                  <a:t>Pohybovú rovnicu skúsiť riešiť napríklad jednoduchou </a:t>
                </a:r>
                <a:r>
                  <a:rPr lang="sk-SK" sz="2200" dirty="0" err="1">
                    <a:solidFill>
                      <a:schemeClr val="tx1"/>
                    </a:solidFill>
                  </a:rPr>
                  <a:t>Eulerovou</a:t>
                </a:r>
                <a:r>
                  <a:rPr lang="sk-SK" sz="2200" dirty="0">
                    <a:solidFill>
                      <a:schemeClr val="tx1"/>
                    </a:solidFill>
                  </a:rPr>
                  <a:t> metódou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35" y="2138082"/>
                <a:ext cx="10099394" cy="4518212"/>
              </a:xfrm>
              <a:blipFill>
                <a:blip r:embed="rId2"/>
                <a:stretch>
                  <a:fillRect l="-483" t="-1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16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447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Eulerova</a:t>
            </a:r>
            <a:r>
              <a:rPr lang="sk-SK" dirty="0"/>
              <a:t> metóda riešenia pohybových rovníc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435" y="1385047"/>
                <a:ext cx="10099394" cy="5271247"/>
              </a:xfrm>
            </p:spPr>
            <p:txBody>
              <a:bodyPr>
                <a:normAutofit/>
              </a:bodyPr>
              <a:lstStyle/>
              <a:p>
                <a:r>
                  <a:rPr lang="sk-SK" sz="2200" dirty="0">
                    <a:solidFill>
                      <a:schemeClr val="tx1"/>
                    </a:solidFill>
                  </a:rPr>
                  <a:t>Pre každý z oboch </a:t>
                </a:r>
                <a:r>
                  <a:rPr lang="sk-SK" sz="2200" dirty="0" err="1">
                    <a:solidFill>
                      <a:schemeClr val="tx1"/>
                    </a:solidFill>
                  </a:rPr>
                  <a:t>spinnerov</a:t>
                </a:r>
                <a:r>
                  <a:rPr lang="sk-SK" sz="2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Zvoliť počiatočný uhol otočenia a počiatočnú uhlovú rýchlosť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Vypočítať polohy magnetov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Vypočítať výsledný moment od síl medzi magnetmi rôznych </a:t>
                </a:r>
                <a:r>
                  <a:rPr lang="sk-SK" sz="2200" dirty="0" err="1">
                    <a:solidFill>
                      <a:schemeClr val="tx1"/>
                    </a:solidFill>
                  </a:rPr>
                  <a:t>spinnerov</a:t>
                </a:r>
                <a:endParaRPr lang="sk-SK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Vypočítať uhlové zrýchlenie (treba poznať moment zotrvačnosti)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Nová uhlová rýchlosť: </a:t>
                </a:r>
                <a14:m>
                  <m:oMath xmlns:m="http://schemas.openxmlformats.org/officeDocument/2006/math"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k-SK" sz="2200" dirty="0">
                    <a:solidFill>
                      <a:schemeClr val="tx1"/>
                    </a:solidFill>
                  </a:rPr>
                  <a:t>, </a:t>
                </a:r>
                <a:r>
                  <a:rPr lang="el-GR" sz="2200" dirty="0">
                    <a:solidFill>
                      <a:schemeClr val="tx1"/>
                    </a:solidFill>
                  </a:rPr>
                  <a:t>Δ</a:t>
                </a:r>
                <a:r>
                  <a:rPr lang="sk-SK" sz="2200" dirty="0">
                    <a:solidFill>
                      <a:schemeClr val="tx1"/>
                    </a:solidFill>
                  </a:rPr>
                  <a:t>t – časový krok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Nový uhol otočenia: </a:t>
                </a:r>
                <a14:m>
                  <m:oMath xmlns:m="http://schemas.openxmlformats.org/officeDocument/2006/math"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k-SK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sk-S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sk-SK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sk-SK" sz="2200" dirty="0">
                    <a:solidFill>
                      <a:schemeClr val="tx1"/>
                    </a:solidFill>
                  </a:rPr>
                  <a:t>Pokračovať bodom 2.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sk-SK" sz="2200" dirty="0">
                  <a:solidFill>
                    <a:schemeClr val="tx1"/>
                  </a:solidFill>
                </a:endParaRPr>
              </a:p>
              <a:p>
                <a:r>
                  <a:rPr lang="sk-SK" sz="2800" dirty="0">
                    <a:solidFill>
                      <a:srgbClr val="00B0F0"/>
                    </a:solidFill>
                  </a:rPr>
                  <a:t>Veľa zdaru!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35" y="1385047"/>
                <a:ext cx="10099394" cy="5271247"/>
              </a:xfrm>
              <a:blipFill>
                <a:blip r:embed="rId2"/>
                <a:stretch>
                  <a:fillRect l="-724" t="-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1567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315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Trebuchet MS</vt:lpstr>
      <vt:lpstr>Wingdings 3</vt:lpstr>
      <vt:lpstr>Facet</vt:lpstr>
      <vt:lpstr>10. Magnetické ložisko</vt:lpstr>
      <vt:lpstr>10. Magnetické ložisko</vt:lpstr>
      <vt:lpstr>10. Magnetické ložisko</vt:lpstr>
      <vt:lpstr>Sila medzi magnetmi</vt:lpstr>
      <vt:lpstr>Sila medzi magnetmi</vt:lpstr>
      <vt:lpstr>Maximálny krútiaci moment</vt:lpstr>
      <vt:lpstr>Efekty pri slabej väzbe  (vzdialené spinnery)</vt:lpstr>
      <vt:lpstr>Eulerova metóda riešenia pohybových rovníc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Zaujímavé kvapaliny</dc:title>
  <dc:creator>František Kundracik</dc:creator>
  <cp:lastModifiedBy>František Kundracik</cp:lastModifiedBy>
  <cp:revision>57</cp:revision>
  <dcterms:created xsi:type="dcterms:W3CDTF">2023-08-17T19:12:28Z</dcterms:created>
  <dcterms:modified xsi:type="dcterms:W3CDTF">2023-10-31T21:07:16Z</dcterms:modified>
</cp:coreProperties>
</file>